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6"/>
  </p:notesMasterIdLst>
  <p:handoutMasterIdLst>
    <p:handoutMasterId r:id="rId7"/>
  </p:handoutMasterIdLst>
  <p:sldIdLst>
    <p:sldId id="424" r:id="rId2"/>
    <p:sldId id="425" r:id="rId3"/>
    <p:sldId id="417" r:id="rId4"/>
    <p:sldId id="416" r:id="rId5"/>
  </p:sldIdLst>
  <p:sldSz cx="12192000" cy="6858000"/>
  <p:notesSz cx="6858000" cy="9144000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424"/>
            <p14:sldId id="425"/>
            <p14:sldId id="417"/>
            <p14:sldId id="4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28" autoAdjust="0"/>
    <p:restoredTop sz="78397" autoAdjust="0"/>
  </p:normalViewPr>
  <p:slideViewPr>
    <p:cSldViewPr snapToGrid="0" snapToObjects="1">
      <p:cViewPr varScale="1">
        <p:scale>
          <a:sx n="54" d="100"/>
          <a:sy n="54" d="100"/>
        </p:scale>
        <p:origin x="1008" y="36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C896355-3DDC-9949-861F-AD0908BFC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9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‹nr.›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1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Output capacitor sizing</a:t>
            </a:r>
            <a:endParaRPr lang="da-DK" dirty="0">
              <a:solidFill>
                <a:schemeClr val="accent4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kstfelt 3"/>
              <p:cNvSpPr txBox="1"/>
              <p:nvPr/>
            </p:nvSpPr>
            <p:spPr>
              <a:xfrm>
                <a:off x="587374" y="2273372"/>
                <a:ext cx="5437742" cy="30496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rtl="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Performed a power sweep in buck mode</a:t>
                </a:r>
              </a:p>
              <a:p>
                <a:pPr marL="342900" indent="-342900" rtl="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marL="342900" indent="-342900" rtl="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The needed capacitance increase with lower power</a:t>
                </a:r>
              </a:p>
              <a:p>
                <a:pPr marL="342900" indent="-342900" rtl="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marL="342900" indent="-342900" rtl="0">
                  <a:buFont typeface="Wingdings" panose="05000000000000000000" pitchFamily="2" charset="2"/>
                  <a:buChar char="Ø"/>
                </a:pPr>
                <a:r>
                  <a:rPr lang="en-GB" sz="1600" spc="300" dirty="0"/>
                  <a:t>A lower power limit should be defined</a:t>
                </a:r>
              </a:p>
              <a:p>
                <a:pPr marL="342900" indent="-342900" rtl="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marL="342900" indent="-342900" rtl="0">
                  <a:buFont typeface="Wingdings" panose="05000000000000000000" pitchFamily="2" charset="2"/>
                  <a:buChar char="Ø"/>
                </a:pPr>
                <a:endParaRPr lang="en-GB" sz="1600" spc="300" dirty="0"/>
              </a:p>
              <a:p>
                <a:pPr rtl="0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a-DK" sz="1600" b="0" i="1" spc="30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a-DK" sz="1600" b="0" i="1" spc="300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a-DK" sz="1600" b="0" i="1" spc="300" smtClean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da-DK" sz="1600" b="0" i="1" spc="30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a-DK" sz="1600" b="0" i="1" spc="30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da-DK" sz="1600" b="0" i="1" spc="300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da-DK" sz="1600" b="0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da-DK" sz="1600" b="0" i="1" spc="300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da-DK" sz="1600" b="0" i="1" spc="300" smtClean="0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  <m:sup>
                                  <m:r>
                                    <a:rPr lang="da-DK" sz="1600" b="0" i="1" spc="30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b>
                                <m:sSubPr>
                                  <m:ctrlPr>
                                    <a:rPr lang="da-DK" sz="1600" b="0" i="1" spc="30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a-DK" sz="1600" b="0" i="1" spc="300" smtClean="0"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da-DK" sz="1600" b="0" i="1" spc="300" smtClean="0">
                                      <a:latin typeface="Cambria Math" panose="02040503050406030204" pitchFamily="18" charset="0"/>
                                    </a:rPr>
                                    <m:t>𝑜</m:t>
                                  </m:r>
                                </m:sub>
                              </m:sSub>
                            </m:den>
                          </m:f>
                          <m:r>
                            <a:rPr lang="da-DK" sz="1600" b="0" i="1" spc="300" smtClean="0">
                              <a:latin typeface="Cambria Math" panose="02040503050406030204" pitchFamily="18" charset="0"/>
                            </a:rPr>
                            <m:t>⋅(1−</m:t>
                          </m:r>
                          <m:r>
                            <a:rPr lang="da-DK" sz="1600" b="0" i="1" spc="300" smtClean="0"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da-DK" sz="1600" b="0" i="1" spc="30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da-DK" sz="1600" b="0" i="1" spc="30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a-DK" sz="1600" b="0" i="1" spc="300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da-DK" sz="1600" b="0" i="1" spc="300" smtClean="0">
                                  <a:latin typeface="Cambria Math" panose="02040503050406030204" pitchFamily="18" charset="0"/>
                                </a:rPr>
                                <m:t>𝑠𝑤</m:t>
                              </m:r>
                            </m:sub>
                          </m:sSub>
                          <m:r>
                            <a:rPr lang="da-DK" sz="1600" b="0" i="1" spc="30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m:rPr>
                              <m:sty m:val="p"/>
                            </m:rPr>
                            <a:rPr lang="da-DK" sz="1600" b="0" i="0" spc="30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da-DK" sz="1600" b="0" i="1" spc="300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den>
                      </m:f>
                    </m:oMath>
                  </m:oMathPara>
                </a14:m>
                <a:endParaRPr lang="en-GB" sz="1600" spc="300" dirty="0"/>
              </a:p>
            </p:txBody>
          </p:sp>
        </mc:Choice>
        <mc:Fallback>
          <p:sp>
            <p:nvSpPr>
              <p:cNvPr id="4" name="Tekstfelt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374" y="2273372"/>
                <a:ext cx="5437742" cy="3049681"/>
              </a:xfrm>
              <a:prstGeom prst="rect">
                <a:avLst/>
              </a:prstGeom>
              <a:blipFill>
                <a:blip r:embed="rId2"/>
                <a:stretch>
                  <a:fillRect l="-448" t="-600" r="-10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Billede 8">
            <a:extLst>
              <a:ext uri="{FF2B5EF4-FFF2-40B4-BE49-F238E27FC236}">
                <a16:creationId xmlns:a16="http://schemas.microsoft.com/office/drawing/2014/main" id="{CB493EE2-D5FC-4075-9EBD-01D56A418F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0" t="5339" r="4993" b="3859"/>
          <a:stretch/>
        </p:blipFill>
        <p:spPr>
          <a:xfrm>
            <a:off x="5985659" y="1729226"/>
            <a:ext cx="5830658" cy="381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719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587374" y="359273"/>
            <a:ext cx="6145023" cy="1621619"/>
          </a:xfrm>
        </p:spPr>
        <p:txBody>
          <a:bodyPr rtlCol="0"/>
          <a:lstStyle/>
          <a:p>
            <a:pPr rtl="0"/>
            <a:r>
              <a:rPr lang="en-GB" dirty="0"/>
              <a:t>Switching frequency</a:t>
            </a:r>
            <a:endParaRPr lang="da-DK" dirty="0">
              <a:solidFill>
                <a:schemeClr val="accent4"/>
              </a:solidFill>
            </a:endParaRPr>
          </a:p>
        </p:txBody>
      </p:sp>
      <p:sp>
        <p:nvSpPr>
          <p:cNvPr id="4" name="Tekstfelt 3"/>
          <p:cNvSpPr txBox="1"/>
          <p:nvPr/>
        </p:nvSpPr>
        <p:spPr>
          <a:xfrm>
            <a:off x="1118998" y="2273372"/>
            <a:ext cx="54377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>
                <a:ea typeface="Cambria Math" panose="02040503050406030204" pitchFamily="18" charset="0"/>
              </a:rPr>
              <a:t>Switching frequency increase: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>
              <a:ea typeface="Cambria Math" panose="02040503050406030204" pitchFamily="18" charset="0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>
                <a:ea typeface="Cambria Math" panose="02040503050406030204" pitchFamily="18" charset="0"/>
              </a:rPr>
              <a:t>Switching losses increase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>
              <a:ea typeface="Cambria Math" panose="02040503050406030204" pitchFamily="18" charset="0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>
                <a:ea typeface="Cambria Math" panose="02040503050406030204" pitchFamily="18" charset="0"/>
              </a:rPr>
              <a:t>Component size decrease</a:t>
            </a:r>
            <a:endParaRPr lang="da-DK" sz="1600" spc="300" dirty="0">
              <a:ea typeface="Cambria Math" panose="02040503050406030204" pitchFamily="18" charset="0"/>
            </a:endParaRPr>
          </a:p>
          <a:p>
            <a:pPr marL="342900" indent="-342900" rtl="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1600" spc="300" dirty="0"/>
              <a:t>Higher losses, lower cost</a:t>
            </a: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2FC65260-C6B2-4A50-B350-E0D1760A84A5}"/>
              </a:ext>
            </a:extLst>
          </p:cNvPr>
          <p:cNvSpPr txBox="1"/>
          <p:nvPr/>
        </p:nvSpPr>
        <p:spPr>
          <a:xfrm>
            <a:off x="6495529" y="2270779"/>
            <a:ext cx="54377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spc="300" dirty="0">
                <a:ea typeface="Cambria Math" panose="02040503050406030204" pitchFamily="18" charset="0"/>
              </a:rPr>
              <a:t>Switching frequency decrease: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1600" spc="300" dirty="0">
              <a:ea typeface="Cambria Math" panose="020405030504060302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1600" spc="300" dirty="0">
                <a:ea typeface="Cambria Math" panose="02040503050406030204" pitchFamily="18" charset="0"/>
              </a:rPr>
              <a:t>Switching losses decrease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1600" spc="300" dirty="0">
              <a:ea typeface="Cambria Math" panose="020405030504060302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1600" spc="300" dirty="0">
                <a:ea typeface="Cambria Math" panose="02040503050406030204" pitchFamily="18" charset="0"/>
              </a:rPr>
              <a:t>Component size increase</a:t>
            </a:r>
            <a:endParaRPr lang="da-DK" sz="1600" spc="300" dirty="0">
              <a:ea typeface="Cambria Math" panose="020405030504060302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GB" sz="1600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1600" spc="300" dirty="0"/>
              <a:t>Lower losses, higher cost</a:t>
            </a:r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18FDEB01-F848-4159-99E6-BCC18059AECD}"/>
              </a:ext>
            </a:extLst>
          </p:cNvPr>
          <p:cNvSpPr txBox="1"/>
          <p:nvPr/>
        </p:nvSpPr>
        <p:spPr>
          <a:xfrm>
            <a:off x="2382982" y="4975300"/>
            <a:ext cx="74260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sz="1600" spc="300" dirty="0">
                <a:ea typeface="Cambria Math" panose="02040503050406030204" pitchFamily="18" charset="0"/>
              </a:rPr>
              <a:t>RT-box would have to support the chosen frequency</a:t>
            </a:r>
          </a:p>
        </p:txBody>
      </p:sp>
    </p:spTree>
    <p:extLst>
      <p:ext uri="{BB962C8B-B14F-4D97-AF65-F5344CB8AC3E}">
        <p14:creationId xmlns:p14="http://schemas.microsoft.com/office/powerpoint/2010/main" val="2722490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3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143C0D65-504C-42D9-AE9E-CDCB6EEF5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298318"/>
              </p:ext>
            </p:extLst>
          </p:nvPr>
        </p:nvGraphicFramePr>
        <p:xfrm>
          <a:off x="2032000" y="2555819"/>
          <a:ext cx="8128000" cy="239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413402386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6932089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2046161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1913690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24792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holding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breath</a:t>
                      </a:r>
                      <a:r>
                        <a:rPr lang="da-DK" dirty="0"/>
                        <a:t> under </a:t>
                      </a:r>
                      <a:r>
                        <a:rPr lang="da-DK" dirty="0" err="1"/>
                        <a:t>water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without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criticizing</a:t>
                      </a:r>
                      <a:r>
                        <a:rPr lang="da-DK" dirty="0"/>
                        <a:t> </a:t>
                      </a:r>
                      <a:r>
                        <a:rPr lang="da-DK" dirty="0" err="1"/>
                        <a:t>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Time </a:t>
                      </a:r>
                      <a:r>
                        <a:rPr lang="da-DK" dirty="0" err="1"/>
                        <a:t>used</a:t>
                      </a:r>
                      <a:r>
                        <a:rPr lang="da-DK" dirty="0"/>
                        <a:t> for </a:t>
                      </a:r>
                      <a:r>
                        <a:rPr lang="da-DK" dirty="0" err="1"/>
                        <a:t>eating</a:t>
                      </a:r>
                      <a:r>
                        <a:rPr lang="da-DK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243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29:10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246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Thassilo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10:02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280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/>
                        <a:t>Aitor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20:00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82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Nicolas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19:57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00:00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7331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1096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Management Table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93305995-1B4E-4DC0-AD0A-FBBD9750C5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" y="1592576"/>
            <a:ext cx="4290064" cy="4290064"/>
          </a:xfrm>
          <a:prstGeom prst="rect">
            <a:avLst/>
          </a:prstGeom>
        </p:spPr>
      </p:pic>
      <p:pic>
        <p:nvPicPr>
          <p:cNvPr id="9" name="Billede 8">
            <a:extLst>
              <a:ext uri="{FF2B5EF4-FFF2-40B4-BE49-F238E27FC236}">
                <a16:creationId xmlns:a16="http://schemas.microsoft.com/office/drawing/2014/main" id="{898D8A45-8B04-461F-819E-58F6F5D0D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892" y="1519541"/>
            <a:ext cx="4512023" cy="4512023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09ED0E04-5F96-4036-B8AC-BFCC34957C9B}"/>
              </a:ext>
            </a:extLst>
          </p:cNvPr>
          <p:cNvSpPr txBox="1"/>
          <p:nvPr/>
        </p:nvSpPr>
        <p:spPr>
          <a:xfrm>
            <a:off x="975360" y="5960171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Add</a:t>
            </a:r>
            <a:r>
              <a:rPr lang="da-DK" dirty="0"/>
              <a:t> a </a:t>
            </a:r>
            <a:r>
              <a:rPr lang="da-DK" dirty="0" err="1"/>
              <a:t>nice</a:t>
            </a:r>
            <a:r>
              <a:rPr lang="da-DK" dirty="0"/>
              <a:t> </a:t>
            </a:r>
            <a:r>
              <a:rPr lang="da-DK" dirty="0" err="1"/>
              <a:t>looking</a:t>
            </a:r>
            <a:r>
              <a:rPr lang="da-DK" dirty="0"/>
              <a:t> </a:t>
            </a:r>
            <a:r>
              <a:rPr lang="da-DK" dirty="0" err="1"/>
              <a:t>caption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you</a:t>
            </a:r>
            <a:r>
              <a:rPr lang="da-DK" dirty="0"/>
              <a:t> have multiple </a:t>
            </a:r>
            <a:r>
              <a:rPr lang="da-DK" dirty="0" err="1"/>
              <a:t>figures</a:t>
            </a:r>
            <a:r>
              <a:rPr lang="da-DK" dirty="0"/>
              <a:t> at </a:t>
            </a:r>
            <a:r>
              <a:rPr lang="da-DK" dirty="0" err="1"/>
              <a:t>one</a:t>
            </a:r>
            <a:r>
              <a:rPr lang="da-DK" dirty="0"/>
              <a:t> slide</a:t>
            </a:r>
            <a:endParaRPr lang="en-US" dirty="0"/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94F9F3E4-A637-415C-8EBA-7F3B9DD44C26}"/>
              </a:ext>
            </a:extLst>
          </p:cNvPr>
          <p:cNvSpPr txBox="1"/>
          <p:nvPr/>
        </p:nvSpPr>
        <p:spPr>
          <a:xfrm>
            <a:off x="7232707" y="5919805"/>
            <a:ext cx="4122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make sure that they are better aligned than this…</a:t>
            </a:r>
          </a:p>
        </p:txBody>
      </p:sp>
    </p:spTree>
    <p:extLst>
      <p:ext uri="{BB962C8B-B14F-4D97-AF65-F5344CB8AC3E}">
        <p14:creationId xmlns:p14="http://schemas.microsoft.com/office/powerpoint/2010/main" val="2229588408"/>
      </p:ext>
    </p:extLst>
  </p:cSld>
  <p:clrMapOvr>
    <a:masterClrMapping/>
  </p:clrMapOvr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136</TotalTime>
  <Words>132</Words>
  <Application>Microsoft Office PowerPoint</Application>
  <PresentationFormat>Widescreen</PresentationFormat>
  <Paragraphs>54</Paragraphs>
  <Slides>4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4</vt:i4>
      </vt:variant>
    </vt:vector>
  </HeadingPairs>
  <TitlesOfParts>
    <vt:vector size="10" baseType="lpstr">
      <vt:lpstr>Arial</vt:lpstr>
      <vt:lpstr>Calibri</vt:lpstr>
      <vt:lpstr>Cambria Math</vt:lpstr>
      <vt:lpstr>Montserrat Medium</vt:lpstr>
      <vt:lpstr>Wingdings</vt:lpstr>
      <vt:lpstr>AAU PowerPoint</vt:lpstr>
      <vt:lpstr>Output capacitor sizing</vt:lpstr>
      <vt:lpstr>Switching frequency</vt:lpstr>
      <vt:lpstr>Time Management Table</vt:lpstr>
      <vt:lpstr>Time Management 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Nicolai Haugaard Fransen</cp:lastModifiedBy>
  <cp:revision>472</cp:revision>
  <cp:lastPrinted>2017-03-09T03:48:56Z</cp:lastPrinted>
  <dcterms:created xsi:type="dcterms:W3CDTF">2016-11-10T06:07:03Z</dcterms:created>
  <dcterms:modified xsi:type="dcterms:W3CDTF">2019-01-08T16:55:17Z</dcterms:modified>
</cp:coreProperties>
</file>